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19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346" r:id="rId24"/>
    <p:sldId id="347" r:id="rId25"/>
    <p:sldId id="348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1" r:id="rId34"/>
    <p:sldId id="307" r:id="rId35"/>
    <p:sldId id="308" r:id="rId36"/>
    <p:sldId id="309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24" r:id="rId45"/>
    <p:sldId id="325" r:id="rId46"/>
    <p:sldId id="328" r:id="rId47"/>
    <p:sldId id="327" r:id="rId48"/>
    <p:sldId id="329" r:id="rId49"/>
    <p:sldId id="330" r:id="rId50"/>
    <p:sldId id="321" r:id="rId51"/>
    <p:sldId id="331" r:id="rId52"/>
    <p:sldId id="323" r:id="rId53"/>
    <p:sldId id="332" r:id="rId54"/>
    <p:sldId id="333" r:id="rId55"/>
    <p:sldId id="335" r:id="rId56"/>
    <p:sldId id="326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5" r:id="rId65"/>
    <p:sldId id="334" r:id="rId66"/>
    <p:sldId id="27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9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ore.docker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get-started/" TargetMode="External"/><Relationship Id="rId3" Type="http://schemas.openxmlformats.org/officeDocument/2006/relationships/hyperlink" Target="https://hub.docker.com/r/docker/whalesay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98831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Lesson 07: JSF and 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23082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smtClean="0"/>
              <a:t>Prof</a:t>
            </a:r>
            <a:r>
              <a:rPr lang="en-US" smtClean="0"/>
              <a:t>. </a:t>
            </a:r>
            <a:r>
              <a:rPr lang="en-US" dirty="0" smtClean="0"/>
              <a:t>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0350" y="523875"/>
            <a:ext cx="53149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you know the IP address, you can type it directly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Same “name” can be mapped to different IP addresses, </a:t>
            </a:r>
            <a:r>
              <a:rPr lang="en-US" sz="3600" dirty="0" err="1" smtClean="0"/>
              <a:t>ie</a:t>
            </a:r>
            <a:r>
              <a:rPr lang="en-US" sz="3600" dirty="0" smtClean="0"/>
              <a:t> different servers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The mapping can change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698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IMPORTANT:  Chrome -&gt; More Tools -&gt; Developer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6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" y="0"/>
            <a:ext cx="6456644" cy="6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0875" y="228599"/>
            <a:ext cx="499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Registering a domain mapped to an IP address of your choice is not particularly expensive: </a:t>
            </a:r>
            <a:r>
              <a:rPr lang="en-US" sz="3200" dirty="0" err="1" smtClean="0"/>
              <a:t>eg</a:t>
            </a:r>
            <a:r>
              <a:rPr lang="en-US" sz="3200" dirty="0" smtClean="0"/>
              <a:t> 139 NOK per year for a “</a:t>
            </a:r>
            <a:r>
              <a:rPr lang="en-US" sz="3200" i="1" dirty="0" smtClean="0"/>
              <a:t>.no</a:t>
            </a:r>
            <a:r>
              <a:rPr lang="en-US" sz="3200" dirty="0" smtClean="0"/>
              <a:t>” address </a:t>
            </a:r>
          </a:p>
          <a:p>
            <a:endParaRPr lang="en-US" sz="3200" dirty="0"/>
          </a:p>
          <a:p>
            <a:r>
              <a:rPr lang="en-US" sz="3200" dirty="0" smtClean="0"/>
              <a:t>For example, I used it to register “</a:t>
            </a:r>
            <a:r>
              <a:rPr lang="en-US" sz="3200" i="1" dirty="0" smtClean="0"/>
              <a:t>arcuriandrea.org</a:t>
            </a:r>
            <a:r>
              <a:rPr lang="en-US" sz="3200" dirty="0" smtClean="0"/>
              <a:t>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130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825625"/>
            <a:ext cx="117633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IP address is not enough to establish a TCP connection to a remote server</a:t>
            </a:r>
          </a:p>
          <a:p>
            <a:r>
              <a:rPr lang="en-US" dirty="0" smtClean="0"/>
              <a:t>Need to also know the “port”, which is a number in 0-65535 (2^16 -1) 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server application </a:t>
            </a:r>
            <a:r>
              <a:rPr lang="en-US" dirty="0" smtClean="0"/>
              <a:t>running on a remote </a:t>
            </a:r>
            <a:r>
              <a:rPr lang="en-US" i="1" dirty="0" smtClean="0"/>
              <a:t>server machine</a:t>
            </a:r>
            <a:r>
              <a:rPr lang="en-US" dirty="0" smtClean="0"/>
              <a:t> will need to specify on which “port” it is listening to</a:t>
            </a:r>
          </a:p>
          <a:p>
            <a:r>
              <a:rPr lang="en-US" dirty="0" smtClean="0"/>
              <a:t>On same machine, you can have several different applications binding to different ports </a:t>
            </a:r>
          </a:p>
          <a:p>
            <a:r>
              <a:rPr lang="en-US" dirty="0" smtClean="0"/>
              <a:t>The range 0-1023 is for </a:t>
            </a:r>
            <a:r>
              <a:rPr lang="en-US" i="1" dirty="0" smtClean="0"/>
              <a:t>reserved</a:t>
            </a:r>
            <a:r>
              <a:rPr lang="en-US" dirty="0" smtClean="0"/>
              <a:t> ports, for very specific, well known types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5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03" y="1825624"/>
            <a:ext cx="11565924" cy="46513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0: dynamically allocated (see next slide)</a:t>
            </a:r>
          </a:p>
          <a:p>
            <a:r>
              <a:rPr lang="en-US" dirty="0" smtClean="0"/>
              <a:t>22: for SSH connections</a:t>
            </a:r>
          </a:p>
          <a:p>
            <a:pPr lvl="1"/>
            <a:r>
              <a:rPr lang="en-US" dirty="0" smtClean="0"/>
              <a:t>Very common when you need to connect to a remote server using a terminal</a:t>
            </a:r>
          </a:p>
          <a:p>
            <a:r>
              <a:rPr lang="en-US" dirty="0" smtClean="0"/>
              <a:t>80: for a HTTP connection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browsing the web without encryption </a:t>
            </a:r>
          </a:p>
          <a:p>
            <a:r>
              <a:rPr lang="en-US" dirty="0" smtClean="0"/>
              <a:t>443: for HTTPS, </a:t>
            </a:r>
            <a:r>
              <a:rPr lang="en-US" dirty="0" err="1" smtClean="0"/>
              <a:t>ie</a:t>
            </a:r>
            <a:r>
              <a:rPr lang="en-US" dirty="0" smtClean="0"/>
              <a:t> secure/encrypted HTTP over TLS/SSL</a:t>
            </a:r>
          </a:p>
          <a:p>
            <a:pPr lvl="1"/>
            <a:r>
              <a:rPr lang="en-US" dirty="0" smtClean="0"/>
              <a:t>More and more common nowadays, even when no user authentication</a:t>
            </a:r>
          </a:p>
          <a:p>
            <a:r>
              <a:rPr lang="en-US" dirty="0" smtClean="0"/>
              <a:t>8080: unreserved port. </a:t>
            </a:r>
          </a:p>
          <a:p>
            <a:pPr lvl="1"/>
            <a:r>
              <a:rPr lang="en-US" dirty="0" smtClean="0"/>
              <a:t>“Typically” used by tools when running a HTTP server locally on your machine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29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Ephemeral/Dynamic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“Typically” in range </a:t>
            </a:r>
            <a:r>
              <a:rPr lang="en-US" dirty="0"/>
              <a:t> </a:t>
            </a:r>
            <a:r>
              <a:rPr lang="en-US" dirty="0" smtClean="0"/>
              <a:t>49152–65535</a:t>
            </a:r>
          </a:p>
          <a:p>
            <a:pPr lvl="1"/>
            <a:r>
              <a:rPr lang="en-US" dirty="0" smtClean="0"/>
              <a:t>But will vary based on the OS</a:t>
            </a:r>
          </a:p>
          <a:p>
            <a:r>
              <a:rPr lang="en-US" dirty="0" smtClean="0"/>
              <a:t>For short-lived communications</a:t>
            </a:r>
          </a:p>
          <a:p>
            <a:pPr lvl="1"/>
            <a:r>
              <a:rPr lang="en-US" dirty="0" smtClean="0"/>
              <a:t>When you establish a connection to a remote server, a port will be open locally to read the responses</a:t>
            </a:r>
          </a:p>
          <a:p>
            <a:r>
              <a:rPr lang="en-US" dirty="0" smtClean="0"/>
              <a:t>During development, when using port 0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a dynamic port which is free, not used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if you want to start a server locally for debugging/testing, you might want to avoid conflicts with other applications using the same port</a:t>
            </a:r>
          </a:p>
          <a:p>
            <a:pPr lvl="1"/>
            <a:r>
              <a:rPr lang="en-US" dirty="0" smtClean="0"/>
              <a:t>Essential when you run tests in parallel, and need several server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9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When nothing specified, browsers do default to known ports for the given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98" y="1690688"/>
            <a:ext cx="406723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Router has IP accessible from internet</a:t>
            </a:r>
          </a:p>
          <a:p>
            <a:r>
              <a:rPr lang="en-US" dirty="0" smtClean="0"/>
              <a:t>Machines connected to it have local IP not visible from outside</a:t>
            </a:r>
          </a:p>
          <a:p>
            <a:r>
              <a:rPr lang="en-US" dirty="0" smtClean="0"/>
              <a:t>Cannot use mobile to connect to such machines, unless special settings on router, or </a:t>
            </a:r>
            <a:r>
              <a:rPr lang="en-US" dirty="0" err="1" smtClean="0"/>
              <a:t>WiFi</a:t>
            </a:r>
            <a:r>
              <a:rPr lang="en-US" dirty="0" smtClean="0"/>
              <a:t> directly to same router</a:t>
            </a:r>
          </a:p>
          <a:p>
            <a:r>
              <a:rPr lang="en-US" dirty="0" smtClean="0"/>
              <a:t>Router might block machine-to-machine communications on same network for security reasons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825625"/>
            <a:ext cx="11542644" cy="4787210"/>
          </a:xfrm>
        </p:spPr>
        <p:txBody>
          <a:bodyPr>
            <a:normAutofit/>
          </a:bodyPr>
          <a:lstStyle/>
          <a:p>
            <a:r>
              <a:rPr lang="en-US" dirty="0" smtClean="0"/>
              <a:t>When you ask your browser to display “</a:t>
            </a:r>
            <a:r>
              <a:rPr lang="en-US" i="1" dirty="0" smtClean="0"/>
              <a:t>http://www.google.com:80</a:t>
            </a:r>
            <a:r>
              <a:rPr lang="en-US" dirty="0" smtClean="0"/>
              <a:t>”, the browser will do a TCP connection to the remote server</a:t>
            </a:r>
          </a:p>
          <a:p>
            <a:r>
              <a:rPr lang="en-US" dirty="0" smtClean="0"/>
              <a:t>The browser will send a command on this TCP connection, which is a stream of bytes</a:t>
            </a:r>
          </a:p>
          <a:p>
            <a:pPr lvl="1"/>
            <a:r>
              <a:rPr lang="en-US" dirty="0" smtClean="0"/>
              <a:t>Think about it like a byte[] array </a:t>
            </a:r>
            <a:endParaRPr lang="en-US" dirty="0"/>
          </a:p>
          <a:p>
            <a:r>
              <a:rPr lang="en-US" dirty="0" smtClean="0"/>
              <a:t>HTTP (</a:t>
            </a:r>
            <a:r>
              <a:rPr lang="en-US" dirty="0"/>
              <a:t>Hypertext Transfer Protocol</a:t>
            </a:r>
            <a:r>
              <a:rPr lang="en-US" dirty="0" smtClean="0"/>
              <a:t>) is the </a:t>
            </a:r>
            <a:r>
              <a:rPr lang="en-US" i="1" dirty="0" smtClean="0"/>
              <a:t>protocol</a:t>
            </a:r>
            <a:r>
              <a:rPr lang="en-US" dirty="0" smtClean="0"/>
              <a:t> used to define the structure of the sent/received byte[]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4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Protocol (Brief)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Will go into low level details next course, Enterprise 2</a:t>
            </a:r>
          </a:p>
          <a:p>
            <a:r>
              <a:rPr lang="en-US" dirty="0" smtClean="0"/>
              <a:t>3 main parts</a:t>
            </a:r>
          </a:p>
          <a:p>
            <a:pPr lvl="1"/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pPr lvl="1"/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2"/>
            <a:r>
              <a:rPr lang="en-US" dirty="0" smtClean="0"/>
              <a:t>In which language? Norwegian? English?</a:t>
            </a:r>
          </a:p>
          <a:p>
            <a:pPr lvl="1"/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2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2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  <a:p>
            <a:r>
              <a:rPr lang="en-US" dirty="0" smtClean="0"/>
              <a:t>Most used version is 1.1, where data is sent like a readable string</a:t>
            </a:r>
          </a:p>
          <a:p>
            <a:pPr lvl="1"/>
            <a:r>
              <a:rPr lang="en-US" dirty="0" smtClean="0"/>
              <a:t>HTTP 2.0 send data in binary format, but uses same commands/headers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0030"/>
            <a:ext cx="10515600" cy="1325563"/>
          </a:xfrm>
        </p:spPr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5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4557" y="404804"/>
            <a:ext cx="23528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WireShark</a:t>
            </a:r>
            <a:r>
              <a:rPr lang="en-US" dirty="0" smtClean="0"/>
              <a:t> to see exactly what is sent over your network card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64"/>
            <a:ext cx="8962606" cy="61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Server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program that </a:t>
            </a:r>
            <a:r>
              <a:rPr lang="en-US" i="1" dirty="0" smtClean="0"/>
              <a:t>opens</a:t>
            </a:r>
            <a:r>
              <a:rPr lang="en-US" dirty="0" smtClean="0"/>
              <a:t> a TCP port (</a:t>
            </a:r>
            <a:r>
              <a:rPr lang="en-US" dirty="0" err="1" smtClean="0"/>
              <a:t>eg</a:t>
            </a:r>
            <a:r>
              <a:rPr lang="en-US" dirty="0" smtClean="0"/>
              <a:t>, 80 or 443) and </a:t>
            </a:r>
            <a:r>
              <a:rPr lang="en-US" i="1" dirty="0" smtClean="0"/>
              <a:t>listens</a:t>
            </a:r>
            <a:r>
              <a:rPr lang="en-US" dirty="0" smtClean="0"/>
              <a:t> on incoming requests</a:t>
            </a:r>
          </a:p>
          <a:p>
            <a:r>
              <a:rPr lang="en-US" dirty="0" smtClean="0"/>
              <a:t>For each request, will send a HTTP response with the given requested resource    </a:t>
            </a:r>
          </a:p>
          <a:p>
            <a:r>
              <a:rPr lang="en-US" dirty="0" smtClean="0"/>
              <a:t>The “resource” might be an </a:t>
            </a:r>
            <a:r>
              <a:rPr lang="en-US" i="1" dirty="0" smtClean="0"/>
              <a:t>existing</a:t>
            </a:r>
            <a:r>
              <a:rPr lang="en-US" dirty="0" smtClean="0"/>
              <a:t> file on disk (e.g., an html page or JPEG image), or </a:t>
            </a:r>
            <a:r>
              <a:rPr lang="en-US" i="1" dirty="0" smtClean="0"/>
              <a:t>created</a:t>
            </a:r>
            <a:r>
              <a:rPr lang="en-US" dirty="0" smtClean="0"/>
              <a:t> on the fly (</a:t>
            </a:r>
            <a:r>
              <a:rPr lang="en-US" dirty="0" err="1" smtClean="0"/>
              <a:t>eg</a:t>
            </a:r>
            <a:r>
              <a:rPr lang="en-US" dirty="0" smtClean="0"/>
              <a:t> based on content in database)</a:t>
            </a:r>
          </a:p>
          <a:p>
            <a:r>
              <a:rPr lang="en-US" dirty="0" smtClean="0"/>
              <a:t>In the “old days”, a “web application” was just a set of static files accessible over HTTP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14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/where/installed/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</a:t>
            </a:r>
            <a:r>
              <a:rPr lang="en-US" i="1" dirty="0" smtClean="0"/>
              <a:t>/index.html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</a:t>
            </a:r>
            <a:r>
              <a:rPr lang="en-US" i="1" dirty="0" smtClean="0"/>
              <a:t>/figs/cat.jpeg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                           /figs/dog.jpeg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Application server running on port 80, providing files from the folder “</a:t>
            </a:r>
            <a:r>
              <a:rPr lang="en-US" i="1" dirty="0" smtClean="0"/>
              <a:t>/where/installed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browser asks for “</a:t>
            </a:r>
            <a:r>
              <a:rPr lang="en-US" sz="2800" i="1" dirty="0" smtClean="0"/>
              <a:t>www.foo.org/index.html</a:t>
            </a:r>
            <a:r>
              <a:rPr lang="en-US" sz="2800" dirty="0" smtClean="0"/>
              <a:t>”, the server will check if a file called “</a:t>
            </a:r>
            <a:r>
              <a:rPr lang="en-US" sz="2800" i="1" dirty="0" smtClean="0"/>
              <a:t>index.html</a:t>
            </a:r>
            <a:r>
              <a:rPr lang="en-US" sz="2800" dirty="0" smtClean="0"/>
              <a:t>” is under the folder “</a:t>
            </a:r>
            <a:r>
              <a:rPr lang="en-US" sz="2800" i="1" dirty="0" smtClean="0"/>
              <a:t>/where/installed</a:t>
            </a:r>
            <a:r>
              <a:rPr lang="en-US" sz="2800" dirty="0" smtClean="0"/>
              <a:t>”, and return it as Body of the HTTP response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671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0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TITLE&gt;Example&lt;/TITLE&gt;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 smtClean="0"/>
              <a:t>  &lt;</a:t>
            </a:r>
            <a:r>
              <a:rPr lang="en-US" dirty="0"/>
              <a:t>BODY BGCOLOR="gray"&gt;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h2&gt; A Cat and a Dog &lt;/h2&gt;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   &lt;</a:t>
            </a:r>
            <a:r>
              <a:rPr lang="en-US" dirty="0"/>
              <a:t>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 smtClean="0"/>
              <a:t>    &lt;/</a:t>
            </a:r>
            <a:r>
              <a:rPr lang="en-US" dirty="0"/>
              <a:t>DIV&gt;</a:t>
            </a:r>
          </a:p>
          <a:p>
            <a:pPr marL="0" indent="0">
              <a:buNone/>
            </a:pPr>
            <a:r>
              <a:rPr lang="en-US" dirty="0" smtClean="0"/>
              <a:t>  &lt;/</a:t>
            </a:r>
            <a:r>
              <a:rPr lang="en-US" dirty="0"/>
              <a:t>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46626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other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display the page in the previous slide, after a GET of the </a:t>
            </a:r>
            <a:r>
              <a:rPr lang="en-US" i="1" dirty="0" smtClean="0"/>
              <a:t>index.html</a:t>
            </a:r>
            <a:r>
              <a:rPr lang="en-US" dirty="0" smtClean="0"/>
              <a:t> page, the browser will do two further HTTP GET requests</a:t>
            </a:r>
          </a:p>
          <a:p>
            <a:r>
              <a:rPr lang="en-US" dirty="0" smtClean="0"/>
              <a:t>Those further 2 requests could be done in parallel on two different TCP connections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When asked </a:t>
            </a:r>
            <a:r>
              <a:rPr lang="en-US" dirty="0"/>
              <a:t>for “</a:t>
            </a:r>
            <a:r>
              <a:rPr lang="en-US" i="1" dirty="0"/>
              <a:t>www.foo.org/index.html</a:t>
            </a:r>
            <a:r>
              <a:rPr lang="en-US" dirty="0"/>
              <a:t>”, </a:t>
            </a:r>
            <a:r>
              <a:rPr lang="en-US" dirty="0" smtClean="0"/>
              <a:t>the browser will:</a:t>
            </a:r>
          </a:p>
          <a:p>
            <a:pPr lvl="1"/>
            <a:r>
              <a:rPr lang="en-US" dirty="0" smtClean="0"/>
              <a:t>Resolve the IP address of </a:t>
            </a:r>
            <a:r>
              <a:rPr lang="en-US" i="1" dirty="0" smtClean="0"/>
              <a:t>www.foo.org</a:t>
            </a:r>
          </a:p>
          <a:p>
            <a:pPr lvl="1"/>
            <a:r>
              <a:rPr lang="en-US" dirty="0" smtClean="0"/>
              <a:t>Establish a TCP connection toward &lt;IP address&gt;:</a:t>
            </a:r>
            <a:r>
              <a:rPr lang="en-US" b="1" dirty="0" smtClean="0"/>
              <a:t>80</a:t>
            </a:r>
          </a:p>
          <a:p>
            <a:pPr lvl="1"/>
            <a:r>
              <a:rPr lang="en-US" dirty="0" smtClean="0"/>
              <a:t>Do a HTTP request with command: “GET /index.html HTTP/1.1”</a:t>
            </a:r>
          </a:p>
          <a:p>
            <a:pPr lvl="2"/>
            <a:r>
              <a:rPr lang="en-US" dirty="0" smtClean="0"/>
              <a:t>Here the “</a:t>
            </a:r>
            <a:r>
              <a:rPr lang="en-US" i="1" dirty="0" smtClean="0"/>
              <a:t>index.html</a:t>
            </a:r>
            <a:r>
              <a:rPr lang="en-US" dirty="0" smtClean="0"/>
              <a:t>” is the requested resource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asking for  </a:t>
            </a:r>
            <a:r>
              <a:rPr lang="en-US" dirty="0" smtClean="0"/>
              <a:t>“</a:t>
            </a:r>
            <a:r>
              <a:rPr lang="en-US" i="1" dirty="0" smtClean="0"/>
              <a:t>www.foo.org/figs/cat.jpeg</a:t>
            </a:r>
            <a:r>
              <a:rPr lang="en-US" dirty="0" smtClean="0"/>
              <a:t>”, the request command will be “</a:t>
            </a:r>
            <a:r>
              <a:rPr lang="en-US" i="1" dirty="0" smtClean="0"/>
              <a:t>GET /figs/cat.jpeg HTTP/1.1</a:t>
            </a:r>
            <a:r>
              <a:rPr lang="en-US" dirty="0" smtClean="0"/>
              <a:t>” </a:t>
            </a:r>
          </a:p>
          <a:p>
            <a:pPr lvl="1"/>
            <a:r>
              <a:rPr lang="en-US" dirty="0" smtClean="0"/>
              <a:t>What after the &lt;IP address&gt;:&lt;port&gt; is the so called “</a:t>
            </a:r>
            <a:r>
              <a:rPr lang="en-US" i="1" dirty="0" smtClean="0"/>
              <a:t>path</a:t>
            </a:r>
            <a:r>
              <a:rPr lang="en-US" dirty="0" smtClean="0"/>
              <a:t>” that identifies the resource on the server</a:t>
            </a:r>
          </a:p>
          <a:p>
            <a:pPr lvl="1"/>
            <a:r>
              <a:rPr lang="en-US" dirty="0" smtClean="0"/>
              <a:t>Note: the client browser has no clue of where the files are actually stored on the server, </a:t>
            </a:r>
            <a:r>
              <a:rPr lang="en-US" dirty="0" err="1" smtClean="0"/>
              <a:t>ie</a:t>
            </a:r>
            <a:r>
              <a:rPr lang="en-US" dirty="0" smtClean="0"/>
              <a:t> the “</a:t>
            </a:r>
            <a:r>
              <a:rPr lang="en-US" i="1" dirty="0" smtClean="0"/>
              <a:t>/where/installed</a:t>
            </a:r>
            <a:r>
              <a:rPr lang="en-US" dirty="0" smtClean="0"/>
              <a:t>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47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88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 smtClean="0"/>
              <a:t>Scheme</a:t>
            </a:r>
            <a:r>
              <a:rPr lang="en-US" dirty="0" smtClean="0"/>
              <a:t>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i="1" dirty="0" smtClean="0"/>
              <a:t>Host</a:t>
            </a:r>
            <a:r>
              <a:rPr lang="en-US" dirty="0" smtClean="0"/>
              <a:t>: the name of the server, or directly its numeric IP address</a:t>
            </a:r>
          </a:p>
          <a:p>
            <a:r>
              <a:rPr lang="en-US" i="1" dirty="0" smtClean="0"/>
              <a:t>Port</a:t>
            </a:r>
            <a:r>
              <a:rPr lang="en-US" dirty="0" smtClean="0"/>
              <a:t>: the listening port you will connect to on the remote server</a:t>
            </a:r>
          </a:p>
          <a:p>
            <a:r>
              <a:rPr lang="en-US" i="1" dirty="0" smtClean="0"/>
              <a:t>Path</a:t>
            </a:r>
            <a:r>
              <a:rPr lang="en-US" dirty="0" smtClean="0"/>
              <a:t>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i="1" dirty="0" smtClean="0"/>
              <a:t>Query</a:t>
            </a:r>
            <a:r>
              <a:rPr lang="en-US" dirty="0" smtClean="0"/>
              <a:t>: starting with “?”, list of &lt;key&gt;=&lt;value&gt; properties, separated by “&amp;”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i="1" dirty="0" smtClean="0"/>
              <a:t>Fragment</a:t>
            </a:r>
            <a:r>
              <a:rPr lang="en-US" dirty="0" smtClean="0"/>
              <a:t>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7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Static, pre-defined HTML pages are not enough for modern applications</a:t>
            </a:r>
          </a:p>
          <a:p>
            <a:r>
              <a:rPr lang="en-US" dirty="0" smtClean="0"/>
              <a:t>You might want to base the HTML pages on data from database or dynamic content</a:t>
            </a:r>
          </a:p>
          <a:p>
            <a:pPr lvl="1"/>
            <a:r>
              <a:rPr lang="en-US" dirty="0" smtClean="0"/>
              <a:t>Web forum</a:t>
            </a:r>
          </a:p>
          <a:p>
            <a:pPr lvl="1"/>
            <a:r>
              <a:rPr lang="en-US" dirty="0" smtClean="0"/>
              <a:t>Shopping chart</a:t>
            </a:r>
          </a:p>
          <a:p>
            <a:pPr lvl="1"/>
            <a:r>
              <a:rPr lang="en-US" dirty="0" smtClean="0"/>
              <a:t>Live chats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HTML pages will need to be created on the fly at each HTTP request</a:t>
            </a:r>
          </a:p>
          <a:p>
            <a:r>
              <a:rPr lang="en-US" dirty="0" smtClean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4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HTML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 smtClean="0"/>
              <a:t>The whole HTML page is created on the server in one go </a:t>
            </a:r>
          </a:p>
          <a:p>
            <a:r>
              <a:rPr lang="en-US" dirty="0" smtClean="0"/>
              <a:t>HTML templates</a:t>
            </a:r>
          </a:p>
          <a:p>
            <a:pPr lvl="1"/>
            <a:r>
              <a:rPr lang="en-US" dirty="0" smtClean="0"/>
              <a:t>Files that mix together HTML data and instructions/code on how to create the dynamic parts</a:t>
            </a:r>
          </a:p>
          <a:p>
            <a:r>
              <a:rPr lang="en-US" dirty="0" smtClean="0"/>
              <a:t>Many different template technologies, even within the same language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JSF (</a:t>
            </a:r>
            <a:r>
              <a:rPr lang="en-US" dirty="0" err="1"/>
              <a:t>JavaServer</a:t>
            </a:r>
            <a:r>
              <a:rPr lang="en-US" dirty="0"/>
              <a:t> Faces</a:t>
            </a:r>
            <a:r>
              <a:rPr lang="en-US" dirty="0" smtClean="0"/>
              <a:t>) for Java (.</a:t>
            </a:r>
            <a:r>
              <a:rPr lang="en-US" dirty="0" err="1" smtClean="0"/>
              <a:t>xhtml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3443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(Model–view–controller)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4" y="1825624"/>
            <a:ext cx="7236468" cy="48934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design pattern for developing GUI/Web applications </a:t>
            </a:r>
          </a:p>
          <a:p>
            <a:r>
              <a:rPr lang="en-US" dirty="0" smtClean="0"/>
              <a:t>Clear separation of concerns: easier to develop and maintain</a:t>
            </a:r>
          </a:p>
          <a:p>
            <a:r>
              <a:rPr lang="en-US" b="1" dirty="0" smtClean="0"/>
              <a:t>Model</a:t>
            </a:r>
            <a:r>
              <a:rPr lang="en-US" dirty="0" smtClean="0"/>
              <a:t>: internal state of the application</a:t>
            </a:r>
          </a:p>
          <a:p>
            <a:r>
              <a:rPr lang="en-US" b="1" dirty="0" smtClean="0"/>
              <a:t>Controller</a:t>
            </a:r>
            <a:r>
              <a:rPr lang="en-US" dirty="0" smtClean="0"/>
              <a:t>: running code with the business logic. Receive inputs from User, and modify the state, </a:t>
            </a:r>
            <a:r>
              <a:rPr lang="en-US" dirty="0" err="1" smtClean="0"/>
              <a:t>ie</a:t>
            </a:r>
            <a:r>
              <a:rPr lang="en-US" dirty="0" smtClean="0"/>
              <a:t> the Model</a:t>
            </a:r>
          </a:p>
          <a:p>
            <a:r>
              <a:rPr lang="en-US" b="1" dirty="0" smtClean="0"/>
              <a:t>View</a:t>
            </a:r>
            <a:r>
              <a:rPr lang="en-US" dirty="0" smtClean="0"/>
              <a:t>: what the user will receive, </a:t>
            </a:r>
            <a:r>
              <a:rPr lang="en-US" dirty="0" err="1" smtClean="0"/>
              <a:t>eg</a:t>
            </a:r>
            <a:r>
              <a:rPr lang="en-US" dirty="0" smtClean="0"/>
              <a:t> displayed HTML pages </a:t>
            </a:r>
            <a:endParaRPr lang="en-US" dirty="0"/>
          </a:p>
        </p:txBody>
      </p:sp>
      <p:pic>
        <p:nvPicPr>
          <p:cNvPr id="1026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11" y="1480318"/>
            <a:ext cx="4762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6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826966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(JS) has nothing to do with Java</a:t>
            </a:r>
          </a:p>
          <a:p>
            <a:r>
              <a:rPr lang="en-US" i="1" dirty="0" smtClean="0"/>
              <a:t>Programming</a:t>
            </a:r>
            <a:r>
              <a:rPr lang="en-US" dirty="0" smtClean="0"/>
              <a:t> language executed in the browser</a:t>
            </a:r>
          </a:p>
          <a:p>
            <a:r>
              <a:rPr lang="en-US" dirty="0" smtClean="0"/>
              <a:t>JS code referenced by webpages like any other resource (</a:t>
            </a:r>
            <a:r>
              <a:rPr lang="en-US" dirty="0" err="1" smtClean="0"/>
              <a:t>eg</a:t>
            </a:r>
            <a:r>
              <a:rPr lang="en-US" dirty="0" smtClean="0"/>
              <a:t> images and CSS files), or can be embedded directly in HTML</a:t>
            </a:r>
          </a:p>
          <a:p>
            <a:r>
              <a:rPr lang="en-US" dirty="0" smtClean="0"/>
              <a:t>JS can manipulate the DOM (</a:t>
            </a:r>
            <a:r>
              <a:rPr lang="en-US" dirty="0"/>
              <a:t>Document Object </a:t>
            </a:r>
            <a:r>
              <a:rPr lang="en-US" dirty="0" smtClean="0"/>
              <a:t>Model) to alter the webpages structure/content based on user’s interactions (</a:t>
            </a:r>
            <a:r>
              <a:rPr lang="en-US" dirty="0" err="1" smtClean="0"/>
              <a:t>eg</a:t>
            </a:r>
            <a:r>
              <a:rPr lang="en-US" dirty="0" smtClean="0"/>
              <a:t> mouse clicks)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44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javascript is to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9" y="371474"/>
            <a:ext cx="11331575" cy="60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57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is King on Browser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051" y="1825624"/>
            <a:ext cx="11661913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If web page needs to execute code on browser, you use JS</a:t>
            </a:r>
          </a:p>
          <a:p>
            <a:r>
              <a:rPr lang="en-US" dirty="0" smtClean="0"/>
              <a:t>But historically there were other options in the (not so long ago) past:</a:t>
            </a:r>
          </a:p>
          <a:p>
            <a:pPr lvl="1"/>
            <a:r>
              <a:rPr lang="en-US" dirty="0" smtClean="0"/>
              <a:t>Java with Java Applets (practically dead) </a:t>
            </a:r>
          </a:p>
          <a:p>
            <a:pPr lvl="1"/>
            <a:r>
              <a:rPr lang="en-US" dirty="0" smtClean="0"/>
              <a:t>Flash (still found in some old web pages)</a:t>
            </a:r>
          </a:p>
          <a:p>
            <a:pPr lvl="1"/>
            <a:r>
              <a:rPr lang="en-US" dirty="0" smtClean="0"/>
              <a:t>Silverlight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Those were not natively supported by browsers, and you had to install plugins to run them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9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AJAX (</a:t>
            </a:r>
            <a:r>
              <a:rPr lang="en-US" sz="5400" dirty="0"/>
              <a:t>Asynchronous JavaScript and XML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99" y="2115101"/>
            <a:ext cx="11723618" cy="46302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Executing JS on the client browser opens the door to many possibilities</a:t>
            </a:r>
          </a:p>
          <a:p>
            <a:r>
              <a:rPr lang="en-US" dirty="0" smtClean="0"/>
              <a:t>JS can retrieve new data from the server in the background, and update the current webpage without the need for the user to reload it completely</a:t>
            </a:r>
          </a:p>
          <a:p>
            <a:pPr lvl="1"/>
            <a:r>
              <a:rPr lang="en-US" dirty="0" smtClean="0"/>
              <a:t>Chats</a:t>
            </a:r>
          </a:p>
          <a:p>
            <a:pPr lvl="1"/>
            <a:r>
              <a:rPr lang="en-US" dirty="0" smtClean="0"/>
              <a:t>News (</a:t>
            </a:r>
            <a:r>
              <a:rPr lang="en-US" dirty="0" err="1" smtClean="0"/>
              <a:t>eg</a:t>
            </a:r>
            <a:r>
              <a:rPr lang="en-US" dirty="0" smtClean="0"/>
              <a:t>, refreshed every hour) 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JS can run in background, and do AJAX calls every X seconds to server to retrieve data in XML/JSON format, and update DOM accordingly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05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3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75165" cy="48269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Limitation of AJAX is that client has to make the request for data</a:t>
            </a:r>
          </a:p>
          <a:p>
            <a:r>
              <a:rPr lang="en-US" dirty="0" smtClean="0"/>
              <a:t>Asking at time intervals (</a:t>
            </a:r>
            <a:r>
              <a:rPr lang="en-US" dirty="0" err="1" smtClean="0"/>
              <a:t>eg</a:t>
            </a:r>
            <a:r>
              <a:rPr lang="en-US" dirty="0" smtClean="0"/>
              <a:t> every 10s) is inefficient:</a:t>
            </a:r>
          </a:p>
          <a:p>
            <a:pPr lvl="1"/>
            <a:r>
              <a:rPr lang="en-US" dirty="0" smtClean="0"/>
              <a:t>Many requests, often even if new data is not available</a:t>
            </a:r>
          </a:p>
          <a:p>
            <a:pPr lvl="1"/>
            <a:r>
              <a:rPr lang="en-US" dirty="0" smtClean="0"/>
              <a:t>If new data is available, cannot get it immediately, and have to wait till next scheduled AJAX call</a:t>
            </a:r>
          </a:p>
          <a:p>
            <a:r>
              <a:rPr lang="en-US" dirty="0" err="1" smtClean="0"/>
              <a:t>WebSocket</a:t>
            </a:r>
            <a:r>
              <a:rPr lang="en-US" dirty="0" smtClean="0"/>
              <a:t> is a protocol working on TCP to allow full-duplex communication between client and server</a:t>
            </a:r>
          </a:p>
          <a:p>
            <a:r>
              <a:rPr lang="en-US" dirty="0" smtClean="0"/>
              <a:t>Server can “push” new data even if client did not ask for it</a:t>
            </a:r>
          </a:p>
          <a:p>
            <a:r>
              <a:rPr lang="en-US" dirty="0" smtClean="0"/>
              <a:t>A relatively recent protocol… first version in Chrome in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9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Invented by Tim Berners-Lee in 1989, at CERN, Switzerland</a:t>
            </a:r>
          </a:p>
          <a:p>
            <a:pPr lvl="1"/>
            <a:r>
              <a:rPr lang="en-US" dirty="0" smtClean="0"/>
              <a:t>I was in high school when it was first available… </a:t>
            </a:r>
          </a:p>
          <a:p>
            <a:r>
              <a:rPr lang="en-US" dirty="0" smtClean="0"/>
              <a:t>WWW is a set of documents/resources distributed among different machines</a:t>
            </a:r>
          </a:p>
          <a:p>
            <a:r>
              <a:rPr lang="en-US" dirty="0" smtClean="0"/>
              <a:t>Resources/documents are identified with a Uniform Resource Locator (URL)</a:t>
            </a:r>
          </a:p>
          <a:p>
            <a:r>
              <a:rPr lang="en-US" dirty="0" smtClean="0"/>
              <a:t>Resources are accessed/downloaded over the </a:t>
            </a:r>
            <a:r>
              <a:rPr lang="en-US" i="1" dirty="0" smtClean="0"/>
              <a:t>internet, </a:t>
            </a:r>
            <a:r>
              <a:rPr lang="en-US" dirty="0" smtClean="0"/>
              <a:t>typically HTTP over TCP</a:t>
            </a:r>
          </a:p>
          <a:p>
            <a:r>
              <a:rPr lang="en-US" dirty="0" smtClean="0"/>
              <a:t>A web page is a resource written in HTML format</a:t>
            </a:r>
          </a:p>
          <a:p>
            <a:r>
              <a:rPr lang="en-US" i="1" dirty="0" smtClean="0"/>
              <a:t>Browsers </a:t>
            </a:r>
            <a:r>
              <a:rPr lang="en-US" dirty="0" smtClean="0"/>
              <a:t>are tools used to download/visualize HTML pages, and enable the following of </a:t>
            </a:r>
            <a:r>
              <a:rPr lang="en-US" i="1" dirty="0" smtClean="0"/>
              <a:t>links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Front-end development is becoming more complex</a:t>
            </a:r>
          </a:p>
          <a:p>
            <a:pPr lvl="1"/>
            <a:r>
              <a:rPr lang="en-US" dirty="0" smtClean="0"/>
              <a:t>Can be 10s or 100s of thousands of lines of JS</a:t>
            </a:r>
          </a:p>
          <a:p>
            <a:r>
              <a:rPr lang="en-US" dirty="0" smtClean="0"/>
              <a:t>Making good GUIs requires special skills, </a:t>
            </a:r>
            <a:r>
              <a:rPr lang="en-US" dirty="0" err="1" smtClean="0"/>
              <a:t>eg</a:t>
            </a:r>
            <a:r>
              <a:rPr lang="en-US" dirty="0" smtClean="0"/>
              <a:t> in interaction design</a:t>
            </a:r>
          </a:p>
          <a:p>
            <a:r>
              <a:rPr lang="en-US" dirty="0" smtClean="0"/>
              <a:t>In large organizations, not strange to have separated teams for front-end and back-end development</a:t>
            </a:r>
          </a:p>
          <a:p>
            <a:r>
              <a:rPr lang="en-US" dirty="0" smtClean="0"/>
              <a:t>In such cases, using “</a:t>
            </a:r>
            <a:r>
              <a:rPr lang="en-US" i="1" dirty="0" smtClean="0"/>
              <a:t>template</a:t>
            </a:r>
            <a:r>
              <a:rPr lang="en-US" dirty="0" smtClean="0"/>
              <a:t>” technologies (</a:t>
            </a:r>
            <a:r>
              <a:rPr lang="en-US" dirty="0" err="1" smtClean="0"/>
              <a:t>eg</a:t>
            </a:r>
            <a:r>
              <a:rPr lang="en-US" dirty="0" smtClean="0"/>
              <a:t> JSF) might not be the best option</a:t>
            </a:r>
          </a:p>
          <a:p>
            <a:pPr lvl="1"/>
            <a:r>
              <a:rPr lang="en-US" dirty="0" smtClean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 smtClean="0"/>
              <a:t>When your pages depend on running the backend, it is more difficult to prototype the GUI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80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 smtClean="0"/>
              <a:t>Have a complete separation between front-end and backend</a:t>
            </a:r>
          </a:p>
          <a:p>
            <a:r>
              <a:rPr lang="en-US" i="1" dirty="0" smtClean="0"/>
              <a:t>Frontend</a:t>
            </a:r>
            <a:r>
              <a:rPr lang="en-US" dirty="0" smtClean="0"/>
              <a:t>: only “</a:t>
            </a:r>
            <a:r>
              <a:rPr lang="en-US" i="1" dirty="0" smtClean="0"/>
              <a:t>static</a:t>
            </a:r>
            <a:r>
              <a:rPr lang="en-US" dirty="0" smtClean="0"/>
              <a:t>” files like HTML/CSS/JavaScript</a:t>
            </a:r>
          </a:p>
          <a:p>
            <a:pPr lvl="1"/>
            <a:r>
              <a:rPr lang="en-US" dirty="0" smtClean="0"/>
              <a:t>No template language</a:t>
            </a:r>
          </a:p>
          <a:p>
            <a:r>
              <a:rPr lang="en-US" i="1" dirty="0" smtClean="0"/>
              <a:t>Backend</a:t>
            </a:r>
            <a:r>
              <a:rPr lang="en-US" dirty="0" smtClean="0"/>
              <a:t>: provide just data in JSON format, and the client JS will update the DOM from the HTML static 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client-side rendering</a:t>
            </a:r>
          </a:p>
          <a:p>
            <a:pPr lvl="1"/>
            <a:r>
              <a:rPr lang="en-US" dirty="0" smtClean="0"/>
              <a:t>Data can be read via AJAX when HTML page is loaded in browser</a:t>
            </a:r>
          </a:p>
          <a:p>
            <a:r>
              <a:rPr lang="en-US" dirty="0" smtClean="0"/>
              <a:t>How to provide JSON data? </a:t>
            </a:r>
            <a:r>
              <a:rPr lang="en-US" b="1" dirty="0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0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 (Representational State </a:t>
            </a:r>
            <a:r>
              <a:rPr lang="en-US" dirty="0"/>
              <a:t>T</a:t>
            </a:r>
            <a:r>
              <a:rPr lang="en-US" dirty="0" smtClean="0"/>
              <a:t>ransfer)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a protocol, but rather an architectural style</a:t>
            </a:r>
          </a:p>
          <a:p>
            <a:r>
              <a:rPr lang="en-US" dirty="0" smtClean="0"/>
              <a:t>Used to define how web resources should be structured and accessed</a:t>
            </a:r>
          </a:p>
          <a:p>
            <a:r>
              <a:rPr lang="en-US" dirty="0" smtClean="0"/>
              <a:t>Based on the HTTP protocol</a:t>
            </a:r>
          </a:p>
          <a:p>
            <a:r>
              <a:rPr lang="en-US" dirty="0" smtClean="0"/>
              <a:t>Server will answer to different URL requests, where the path represents the data to return in an hierarchical format,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/menus , return all menus</a:t>
            </a:r>
          </a:p>
          <a:p>
            <a:pPr lvl="1"/>
            <a:r>
              <a:rPr lang="en-US" dirty="0" smtClean="0"/>
              <a:t>/menus/today , return the menu of today</a:t>
            </a:r>
          </a:p>
          <a:p>
            <a:pPr lvl="1"/>
            <a:r>
              <a:rPr lang="en-US" dirty="0" smtClean="0"/>
              <a:t>/menus/today/dishes, return all the dishes in today’s menu</a:t>
            </a:r>
          </a:p>
          <a:p>
            <a:r>
              <a:rPr lang="en-US" dirty="0" smtClean="0"/>
              <a:t>Data can be returned in different formats, but in most cases it is in </a:t>
            </a:r>
            <a:r>
              <a:rPr lang="en-US" dirty="0"/>
              <a:t>JSON (JavaScript Object Notation</a:t>
            </a:r>
            <a:r>
              <a:rPr lang="en-US" dirty="0" smtClean="0"/>
              <a:t>), as client browser JS can directly use it without the need to </a:t>
            </a:r>
            <a:r>
              <a:rPr lang="en-US" dirty="0" err="1" smtClean="0"/>
              <a:t>unmarshal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6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+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More and more companies are moving to this approach to develop web applications instead of server-side templates</a:t>
            </a:r>
          </a:p>
          <a:p>
            <a:r>
              <a:rPr lang="en-US" dirty="0" smtClean="0"/>
              <a:t>Different RESTful services can be written in different languages, serving the same page</a:t>
            </a:r>
          </a:p>
          <a:p>
            <a:r>
              <a:rPr lang="en-US" dirty="0" smtClean="0"/>
              <a:t>RESTful can also serve other GUIs, </a:t>
            </a:r>
            <a:r>
              <a:rPr lang="en-US" dirty="0" err="1" smtClean="0"/>
              <a:t>eg</a:t>
            </a:r>
            <a:r>
              <a:rPr lang="en-US" dirty="0" smtClean="0"/>
              <a:t> mobile apps</a:t>
            </a:r>
          </a:p>
          <a:p>
            <a:r>
              <a:rPr lang="en-US" dirty="0" smtClean="0"/>
              <a:t>Frontend can be tested/prototyped without a running backend server (can just stub out the JSON responses with static files)</a:t>
            </a:r>
          </a:p>
          <a:p>
            <a:r>
              <a:rPr lang="en-US" i="1" dirty="0" smtClean="0"/>
              <a:t>No silver bullet</a:t>
            </a:r>
            <a:r>
              <a:rPr lang="en-US" dirty="0" smtClean="0"/>
              <a:t>: client-side rendering puts more strain on the client, which can become an issue on mobile web browsers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05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820939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Enterprise 1 vs Other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4"/>
            <a:ext cx="11820939" cy="48534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E1, we are going to </a:t>
            </a:r>
            <a:r>
              <a:rPr lang="en-US" dirty="0"/>
              <a:t>only </a:t>
            </a:r>
            <a:r>
              <a:rPr lang="en-US" dirty="0" smtClean="0"/>
              <a:t>see server-side HTML rendering with a template technology like JSF (which is tight to Java-</a:t>
            </a:r>
            <a:r>
              <a:rPr lang="en-US" dirty="0" err="1" smtClean="0"/>
              <a:t>backends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WDAD, we will see REST and client-side rendering with AJAX and </a:t>
            </a:r>
            <a:r>
              <a:rPr lang="en-US" dirty="0" err="1" smtClean="0"/>
              <a:t>WebSockets</a:t>
            </a:r>
            <a:r>
              <a:rPr lang="en-US" dirty="0" smtClean="0"/>
              <a:t>, with frameworks like React and Angular (which are not tied to any specific backend technology)</a:t>
            </a:r>
          </a:p>
          <a:p>
            <a:r>
              <a:rPr lang="en-US" dirty="0" smtClean="0"/>
              <a:t>In E2, we will have JVM </a:t>
            </a:r>
            <a:r>
              <a:rPr lang="en-US" dirty="0" err="1" smtClean="0"/>
              <a:t>backends</a:t>
            </a:r>
            <a:r>
              <a:rPr lang="en-US" dirty="0" smtClean="0"/>
              <a:t> with JS frontends</a:t>
            </a:r>
          </a:p>
          <a:p>
            <a:r>
              <a:rPr lang="en-US" dirty="0" smtClean="0"/>
              <a:t>Note 1: in current job market, learning a framework like </a:t>
            </a:r>
            <a:r>
              <a:rPr lang="en-US" i="1" dirty="0" smtClean="0"/>
              <a:t>React is better than JSF</a:t>
            </a:r>
            <a:r>
              <a:rPr lang="en-US" dirty="0" smtClean="0"/>
              <a:t>… but still important to get some experience with such kind of frameworks</a:t>
            </a:r>
          </a:p>
          <a:p>
            <a:r>
              <a:rPr lang="en-US" dirty="0" smtClean="0"/>
              <a:t>Note 2: we only going to scratch the surface of JSF, using the minimum necessary to make some non-trivial pages…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3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5803"/>
            <a:ext cx="10515600" cy="1325563"/>
          </a:xfrm>
        </p:spPr>
        <p:txBody>
          <a:bodyPr/>
          <a:lstStyle/>
          <a:p>
            <a:r>
              <a:rPr lang="en-US" dirty="0" smtClean="0"/>
              <a:t>JSF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39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825625"/>
            <a:ext cx="11728174" cy="47739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Besides handling specs like JPA and EJB, a Container also provides a web server handling HTTP requests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servlet </a:t>
            </a:r>
            <a:r>
              <a:rPr lang="en-US" dirty="0" smtClean="0"/>
              <a:t>is the part that handles the HTTP requests, and creates dynamic HTML pages based on templates</a:t>
            </a:r>
          </a:p>
          <a:p>
            <a:r>
              <a:rPr lang="en-US" dirty="0" smtClean="0"/>
              <a:t>Different </a:t>
            </a:r>
            <a:r>
              <a:rPr lang="en-US" dirty="0" err="1" smtClean="0"/>
              <a:t>templating</a:t>
            </a:r>
            <a:r>
              <a:rPr lang="en-US" dirty="0" smtClean="0"/>
              <a:t> technologies, using servlets underneath</a:t>
            </a:r>
          </a:p>
          <a:p>
            <a:pPr lvl="1"/>
            <a:r>
              <a:rPr lang="en-US" dirty="0" smtClean="0"/>
              <a:t>JSF main one in JEE, replacing older JSP</a:t>
            </a:r>
          </a:p>
          <a:p>
            <a:r>
              <a:rPr lang="en-US" dirty="0" smtClean="0"/>
              <a:t>As container can have different WARs installed, first step when receiving HTTP request is to check which WAR should handle it (based on URL path)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39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" y="361304"/>
            <a:ext cx="10565546" cy="60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4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7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JSF: </a:t>
            </a:r>
            <a:r>
              <a:rPr lang="en-US" dirty="0" err="1"/>
              <a:t>JavaServer</a:t>
            </a:r>
            <a:r>
              <a:rPr lang="en-US" dirty="0"/>
              <a:t> </a:t>
            </a:r>
            <a:r>
              <a:rPr lang="en-US" dirty="0" smtClean="0"/>
              <a:t>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1825624"/>
            <a:ext cx="6599583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 technology</a:t>
            </a:r>
          </a:p>
          <a:p>
            <a:r>
              <a:rPr lang="en-US" dirty="0" smtClean="0"/>
              <a:t>Templates written </a:t>
            </a:r>
            <a:r>
              <a:rPr lang="en-US" dirty="0"/>
              <a:t>in </a:t>
            </a:r>
            <a:r>
              <a:rPr lang="en-US" i="1" dirty="0"/>
              <a:t>XHTML</a:t>
            </a:r>
            <a:r>
              <a:rPr lang="en-US" dirty="0"/>
              <a:t>: Extensible Hypertext Markup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Valid XML files, resembling HTML</a:t>
            </a:r>
          </a:p>
          <a:p>
            <a:r>
              <a:rPr lang="en-US" dirty="0" smtClean="0"/>
              <a:t>Mixing together HTML-tags (</a:t>
            </a:r>
            <a:r>
              <a:rPr lang="en-US" dirty="0" err="1" smtClean="0"/>
              <a:t>eg</a:t>
            </a:r>
            <a:r>
              <a:rPr lang="en-US" dirty="0" smtClean="0"/>
              <a:t> &lt;p&gt;, &lt;a&gt;) with special tags that are going to be handled and transformed by JSF Servlet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39" y="1825624"/>
            <a:ext cx="5113889" cy="41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101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JSF Template .XHTML example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851" y="1690688"/>
            <a:ext cx="10190921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"-//W3C//DTD XHTML 1.0 Transitional//EN"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"http://www.w3.org/TR/xhtml1/DTD/xhtml1-transitional.dtd"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/core"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&gt;Example of Dynamic Page&lt;/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Back to 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="../index.html"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&gt;Home&lt;/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Current date: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#{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session.lastAccessedTime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f:convertDateTime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="MM/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="date"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&lt;/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60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1" y="505293"/>
            <a:ext cx="11353162" cy="49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52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28174" cy="48402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Based on tags, JSF decides how to translate </a:t>
            </a:r>
            <a:r>
              <a:rPr lang="en-US" i="1" dirty="0" smtClean="0"/>
              <a:t>&lt;tags&gt; </a:t>
            </a:r>
            <a:r>
              <a:rPr lang="en-US" dirty="0" smtClean="0"/>
              <a:t>into HTML</a:t>
            </a:r>
          </a:p>
          <a:p>
            <a:r>
              <a:rPr lang="en-US" dirty="0" smtClean="0"/>
              <a:t>JSF has a predefined sets of tags that it can handle</a:t>
            </a:r>
          </a:p>
          <a:p>
            <a:r>
              <a:rPr lang="en-US" dirty="0" smtClean="0"/>
              <a:t>In some cases, direct mapping to HTML</a:t>
            </a:r>
          </a:p>
          <a:p>
            <a:r>
              <a:rPr lang="en-US" dirty="0" smtClean="0"/>
              <a:t>Other cases, will execute code to generate HTML</a:t>
            </a:r>
          </a:p>
          <a:p>
            <a:r>
              <a:rPr lang="en-US" b="1" dirty="0"/>
              <a:t>&lt;</a:t>
            </a:r>
            <a:r>
              <a:rPr lang="en-US" b="1" dirty="0" err="1"/>
              <a:t>h:outputText</a:t>
            </a:r>
            <a:r>
              <a:rPr lang="en-US" b="1" dirty="0"/>
              <a:t> value="#{</a:t>
            </a:r>
            <a:r>
              <a:rPr lang="en-US" b="1" dirty="0" err="1"/>
              <a:t>session.lastAccessedTime</a:t>
            </a:r>
            <a:r>
              <a:rPr lang="en-US" b="1" dirty="0" smtClean="0"/>
              <a:t>}"&gt;</a:t>
            </a:r>
          </a:p>
          <a:p>
            <a:pPr lvl="1"/>
            <a:r>
              <a:rPr lang="en-US" dirty="0" smtClean="0"/>
              <a:t>Create text based on Java code executed inside “#{}”</a:t>
            </a:r>
          </a:p>
          <a:p>
            <a:r>
              <a:rPr lang="en-US" b="1" dirty="0"/>
              <a:t>&lt;</a:t>
            </a:r>
            <a:r>
              <a:rPr lang="en-US" b="1" dirty="0" err="1"/>
              <a:t>f:convertDateTime</a:t>
            </a:r>
            <a:r>
              <a:rPr lang="en-US" b="1" dirty="0"/>
              <a:t> pattern="MM/</a:t>
            </a:r>
            <a:r>
              <a:rPr lang="en-US" b="1" dirty="0" err="1"/>
              <a:t>dd</a:t>
            </a:r>
            <a:r>
              <a:rPr lang="en-US" b="1" dirty="0"/>
              <a:t>/</a:t>
            </a:r>
            <a:r>
              <a:rPr lang="en-US" b="1" dirty="0" err="1"/>
              <a:t>yyyy</a:t>
            </a:r>
            <a:r>
              <a:rPr lang="en-US" b="1" dirty="0"/>
              <a:t>" type="date</a:t>
            </a:r>
            <a:r>
              <a:rPr lang="en-US" b="1" dirty="0" smtClean="0"/>
              <a:t>"/&gt;</a:t>
            </a:r>
          </a:p>
          <a:p>
            <a:pPr lvl="1"/>
            <a:r>
              <a:rPr lang="en-US" dirty="0" smtClean="0"/>
              <a:t>Specify how a Java Date object should be printed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3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(ns)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2923487"/>
            <a:ext cx="11953461" cy="372910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Namespaces are like “</a:t>
            </a:r>
            <a:r>
              <a:rPr lang="en-US" i="1" dirty="0" smtClean="0"/>
              <a:t>import packages</a:t>
            </a:r>
            <a:r>
              <a:rPr lang="en-US" dirty="0" smtClean="0"/>
              <a:t>” in Java, used to avoid name conflicts</a:t>
            </a:r>
          </a:p>
          <a:p>
            <a:r>
              <a:rPr lang="en-US" dirty="0" smtClean="0"/>
              <a:t>Used namespaces need to be declared at beginning, with a custom variable name (usually just a letter, like </a:t>
            </a:r>
            <a:r>
              <a:rPr lang="en-US" i="1" dirty="0" smtClean="0"/>
              <a:t>h </a:t>
            </a:r>
            <a:r>
              <a:rPr lang="en-US" dirty="0" smtClean="0"/>
              <a:t>and </a:t>
            </a:r>
            <a:r>
              <a:rPr lang="en-US" i="1" dirty="0" smtClean="0"/>
              <a:t>f</a:t>
            </a:r>
            <a:r>
              <a:rPr lang="en-US" dirty="0" smtClean="0"/>
              <a:t>, to avoid too much typing)  </a:t>
            </a:r>
          </a:p>
          <a:p>
            <a:r>
              <a:rPr lang="en-US" i="1" dirty="0" smtClean="0"/>
              <a:t>&lt;a&gt;</a:t>
            </a:r>
            <a:r>
              <a:rPr lang="en-US" dirty="0" smtClean="0"/>
              <a:t> belongs to default namespace </a:t>
            </a:r>
          </a:p>
          <a:p>
            <a:pPr lvl="1"/>
            <a:r>
              <a:rPr lang="en-US" dirty="0" smtClean="0"/>
              <a:t>"http</a:t>
            </a:r>
            <a:r>
              <a:rPr lang="en-US" dirty="0"/>
              <a:t>://</a:t>
            </a:r>
            <a:r>
              <a:rPr lang="en-US" dirty="0" smtClean="0"/>
              <a:t>www.w3.org/1999/xhtml"  in this example</a:t>
            </a:r>
          </a:p>
          <a:p>
            <a:r>
              <a:rPr lang="en-US" i="1" dirty="0" smtClean="0"/>
              <a:t>&lt;</a:t>
            </a:r>
            <a:r>
              <a:rPr lang="en-US" i="1" dirty="0" err="1" smtClean="0"/>
              <a:t>h:outputText</a:t>
            </a:r>
            <a:r>
              <a:rPr lang="en-US" i="1" dirty="0" smtClean="0"/>
              <a:t>&gt;</a:t>
            </a:r>
            <a:r>
              <a:rPr lang="en-US" dirty="0" smtClean="0"/>
              <a:t> belongs to namespace called </a:t>
            </a:r>
            <a:r>
              <a:rPr lang="en-US" i="1" dirty="0" smtClean="0"/>
              <a:t>h</a:t>
            </a:r>
          </a:p>
          <a:p>
            <a:pPr lvl="1"/>
            <a:r>
              <a:rPr lang="en-US" dirty="0"/>
              <a:t>“http://xmlns.jcp.org/</a:t>
            </a:r>
            <a:r>
              <a:rPr lang="en-US" dirty="0" err="1"/>
              <a:t>jsf</a:t>
            </a:r>
            <a:r>
              <a:rPr lang="en-US" dirty="0"/>
              <a:t>/html” </a:t>
            </a:r>
            <a:r>
              <a:rPr lang="en-US" dirty="0" smtClean="0"/>
              <a:t>in this example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3338" y="1597923"/>
            <a:ext cx="9144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/core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204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43" y="365125"/>
            <a:ext cx="11675166" cy="1325563"/>
          </a:xfrm>
        </p:spPr>
        <p:txBody>
          <a:bodyPr/>
          <a:lstStyle/>
          <a:p>
            <a:r>
              <a:rPr lang="en-US" dirty="0" smtClean="0"/>
              <a:t>JSF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4"/>
            <a:ext cx="11675166" cy="4879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JSF provides several tags with different namespaces</a:t>
            </a:r>
          </a:p>
          <a:p>
            <a:r>
              <a:rPr lang="en-US" dirty="0" smtClean="0"/>
              <a:t>JSF can also be extended with more tags, with libraries like </a:t>
            </a:r>
            <a:r>
              <a:rPr lang="en-US" i="1" dirty="0" err="1" smtClean="0"/>
              <a:t>PrimeFaces</a:t>
            </a:r>
            <a:r>
              <a:rPr lang="en-US" dirty="0" smtClean="0"/>
              <a:t> and </a:t>
            </a:r>
            <a:r>
              <a:rPr lang="en-US" i="1" dirty="0" err="1" smtClean="0"/>
              <a:t>OmniFaces</a:t>
            </a:r>
            <a:endParaRPr lang="en-US" i="1" dirty="0" smtClean="0"/>
          </a:p>
          <a:p>
            <a:pPr lvl="1"/>
            <a:r>
              <a:rPr lang="en-US" dirty="0" smtClean="0"/>
              <a:t>But we are not going to see them…</a:t>
            </a:r>
          </a:p>
          <a:p>
            <a:r>
              <a:rPr lang="en-US" dirty="0" smtClean="0"/>
              <a:t>Available tags/namespaces (see online for full list of available tags):</a:t>
            </a:r>
          </a:p>
          <a:p>
            <a:pPr lvl="1"/>
            <a:r>
              <a:rPr lang="en-US" dirty="0" smtClean="0"/>
              <a:t>http://xmlns.jcp.org/jsf/html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xmlns.jcp.org/jsf/facelets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xmlns.jcp.org/jsf/composite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xmlns.jcp.org/jsf/passthrough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xmlns.jcp.org/jsp/jstl/functions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08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Folder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78" y="1825625"/>
            <a:ext cx="9183757" cy="4667940"/>
          </a:xfrm>
        </p:spPr>
        <p:txBody>
          <a:bodyPr/>
          <a:lstStyle/>
          <a:p>
            <a:r>
              <a:rPr lang="en-US" dirty="0" smtClean="0"/>
              <a:t>Template </a:t>
            </a:r>
            <a:r>
              <a:rPr lang="en-US" i="1" dirty="0" smtClean="0"/>
              <a:t>.XHTML </a:t>
            </a:r>
            <a:r>
              <a:rPr lang="en-US" dirty="0" smtClean="0"/>
              <a:t>and other assets (HTML/CSS/JS/images/etc.) are not source files to compile</a:t>
            </a:r>
          </a:p>
          <a:p>
            <a:r>
              <a:rPr lang="en-US" dirty="0" smtClean="0"/>
              <a:t>Need to be put under “</a:t>
            </a:r>
            <a:r>
              <a:rPr lang="en-US" i="1" dirty="0" err="1" smtClean="0"/>
              <a:t>src</a:t>
            </a:r>
            <a:r>
              <a:rPr lang="en-US" i="1" dirty="0" smtClean="0"/>
              <a:t>/main/</a:t>
            </a:r>
            <a:r>
              <a:rPr lang="en-US" i="1" dirty="0" err="1" smtClean="0"/>
              <a:t>webapp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Anything under such folder will be available with HTTP request to server, but “</a:t>
            </a:r>
            <a:r>
              <a:rPr lang="en-US" i="1" dirty="0" smtClean="0"/>
              <a:t>WEB-INF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WEB-INF/web.xml</a:t>
            </a:r>
            <a:r>
              <a:rPr lang="en-US" dirty="0" smtClean="0"/>
              <a:t>” is where configurations are set, like JSF handling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972" y="1825624"/>
            <a:ext cx="2427656" cy="36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1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2307"/>
            <a:ext cx="10515600" cy="1325563"/>
          </a:xfrm>
        </p:spPr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420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365125"/>
            <a:ext cx="11489961" cy="1325563"/>
          </a:xfrm>
        </p:spPr>
        <p:txBody>
          <a:bodyPr>
            <a:normAutofit/>
          </a:bodyPr>
          <a:lstStyle/>
          <a:p>
            <a:r>
              <a:rPr lang="en-US" dirty="0"/>
              <a:t>Deploy </a:t>
            </a:r>
            <a:r>
              <a:rPr lang="en-US" dirty="0" smtClean="0"/>
              <a:t>OS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825624"/>
            <a:ext cx="11699823" cy="488247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developing applications, not </a:t>
            </a:r>
            <a:r>
              <a:rPr lang="en-US" dirty="0"/>
              <a:t>limit to just package your code </a:t>
            </a:r>
            <a:endParaRPr lang="en-US" dirty="0" smtClean="0"/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PHP, etc.</a:t>
            </a:r>
          </a:p>
          <a:p>
            <a:r>
              <a:rPr lang="en-US" dirty="0" smtClean="0"/>
              <a:t>Create </a:t>
            </a:r>
            <a:r>
              <a:rPr lang="en-US" dirty="0"/>
              <a:t>a whole image of an OS, including all needed software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the version of JRE/</a:t>
            </a:r>
            <a:r>
              <a:rPr lang="en-US" dirty="0" err="1"/>
              <a:t>.Net</a:t>
            </a:r>
            <a:r>
              <a:rPr lang="en-US" dirty="0"/>
              <a:t>/Ruby/etc. that you </a:t>
            </a:r>
            <a:r>
              <a:rPr lang="en-US" dirty="0" smtClean="0"/>
              <a:t>need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having a JEE Container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r>
              <a:rPr lang="en-US" dirty="0" smtClean="0"/>
              <a:t>Particularly useful when developing web applications to install on a server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not install the OS image on the server, but rather run it in a virtual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Also, instead of installing a database, could just load a OS image with it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automate all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0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03826" cy="1325563"/>
          </a:xfrm>
        </p:spPr>
        <p:txBody>
          <a:bodyPr/>
          <a:lstStyle/>
          <a:p>
            <a:r>
              <a:rPr lang="en-US" dirty="0"/>
              <a:t>Docker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230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Automate the deployment of application inside software containers</a:t>
            </a:r>
          </a:p>
          <a:p>
            <a:r>
              <a:rPr lang="en-US" dirty="0"/>
              <a:t>Create whole OS images, based on predefined ones</a:t>
            </a:r>
          </a:p>
          <a:p>
            <a:r>
              <a:rPr lang="en-US" dirty="0" err="1"/>
              <a:t>Eg</a:t>
            </a:r>
            <a:r>
              <a:rPr lang="en-US" dirty="0"/>
              <a:t>, a Linux distribution with the latest version of </a:t>
            </a:r>
            <a:r>
              <a:rPr lang="en-US" dirty="0" smtClean="0"/>
              <a:t>the frameworks you need</a:t>
            </a:r>
          </a:p>
          <a:p>
            <a:pPr lvl="1"/>
            <a:r>
              <a:rPr lang="en-US" dirty="0" err="1" smtClean="0"/>
              <a:t>NodeJS</a:t>
            </a:r>
            <a:r>
              <a:rPr lang="en-US" dirty="0" smtClean="0"/>
              <a:t>, PHP, JDK, etc.</a:t>
            </a:r>
            <a:endParaRPr lang="en-US" dirty="0"/>
          </a:p>
          <a:p>
            <a:r>
              <a:rPr lang="en-US" dirty="0"/>
              <a:t>Large </a:t>
            </a:r>
            <a:r>
              <a:rPr lang="en-US" i="1" dirty="0"/>
              <a:t>online</a:t>
            </a:r>
            <a:r>
              <a:rPr lang="en-US" dirty="0"/>
              <a:t> catalog of existing base images at Docker Hub</a:t>
            </a:r>
          </a:p>
          <a:p>
            <a:r>
              <a:rPr lang="en-US" dirty="0"/>
              <a:t>Your application, and any needed third-party library, will be part of the OS image</a:t>
            </a:r>
          </a:p>
          <a:p>
            <a:r>
              <a:rPr lang="en-US" dirty="0"/>
              <a:t>Use Docker (and tools built on / using it) to deploy your OS images and start them locally or on </a:t>
            </a:r>
            <a:r>
              <a:rPr lang="en-US" dirty="0" smtClean="0"/>
              <a:t>remote </a:t>
            </a:r>
            <a:r>
              <a:rPr lang="en-US" dirty="0"/>
              <a:t>servers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71" y="230188"/>
            <a:ext cx="3676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58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789764" cy="48799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 you need to install it</a:t>
            </a:r>
          </a:p>
          <a:p>
            <a:pPr lvl="1"/>
            <a:r>
              <a:rPr lang="en-US" dirty="0">
                <a:hlinkClick r:id="rId2"/>
              </a:rPr>
              <a:t>https://store.docker.com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Note: if you are using Windows, Home Edition might not be enough. You would need a better version, like the Educational one, which you should be able to freely get from school</a:t>
            </a:r>
          </a:p>
          <a:p>
            <a:r>
              <a:rPr lang="en-US" dirty="0" smtClean="0"/>
              <a:t>To run existing images, you just need to type commands from a shell terminal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GitBash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you are writing your own projects, </a:t>
            </a:r>
            <a:r>
              <a:rPr lang="en-US" dirty="0"/>
              <a:t>you need to create configuration files </a:t>
            </a:r>
            <a:endParaRPr lang="en-US" dirty="0" smtClean="0"/>
          </a:p>
          <a:p>
            <a:pPr lvl="1"/>
            <a:r>
              <a:rPr lang="en-US" i="1" dirty="0" err="1" smtClean="0"/>
              <a:t>Dockerfile</a:t>
            </a:r>
            <a:r>
              <a:rPr lang="en-US" dirty="0"/>
              <a:t>: specify how to build an OS image</a:t>
            </a:r>
          </a:p>
          <a:p>
            <a:pPr lvl="1"/>
            <a:r>
              <a:rPr lang="en-US" i="1" dirty="0" err="1"/>
              <a:t>docker-compose.yml</a:t>
            </a:r>
            <a:r>
              <a:rPr lang="en-US" dirty="0"/>
              <a:t>: for handling multi-images</a:t>
            </a:r>
          </a:p>
          <a:p>
            <a:r>
              <a:rPr lang="en-US" dirty="0"/>
              <a:t>Then, use </a:t>
            </a:r>
            <a:r>
              <a:rPr lang="en-US" i="1" dirty="0" err="1"/>
              <a:t>docker</a:t>
            </a:r>
            <a:r>
              <a:rPr lang="en-US" dirty="0"/>
              <a:t> and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commands from the command 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4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browsers…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Chrome (from Google)</a:t>
            </a:r>
          </a:p>
          <a:p>
            <a:r>
              <a:rPr lang="en-US" dirty="0" smtClean="0"/>
              <a:t>Firefox (from Mozilla)</a:t>
            </a:r>
          </a:p>
          <a:p>
            <a:r>
              <a:rPr lang="en-US" dirty="0" smtClean="0"/>
              <a:t>Edge (from Microsoft)</a:t>
            </a:r>
          </a:p>
          <a:p>
            <a:pPr lvl="1"/>
            <a:r>
              <a:rPr lang="en-US" dirty="0" smtClean="0"/>
              <a:t>Mainly used to download Chrome/Firefox</a:t>
            </a:r>
          </a:p>
          <a:p>
            <a:r>
              <a:rPr lang="en-US" dirty="0" smtClean="0"/>
              <a:t>Safari (from Apple)</a:t>
            </a:r>
          </a:p>
          <a:p>
            <a:pPr lvl="1"/>
            <a:r>
              <a:rPr lang="en-US" dirty="0" smtClean="0"/>
              <a:t>Mainly used to download Chrome/Firefox, but OK on iPhone</a:t>
            </a:r>
          </a:p>
          <a:p>
            <a:r>
              <a:rPr lang="en-US" dirty="0" smtClean="0"/>
              <a:t>Opera</a:t>
            </a:r>
          </a:p>
          <a:p>
            <a:r>
              <a:rPr lang="en-US" dirty="0" smtClean="0"/>
              <a:t>… and others: </a:t>
            </a:r>
            <a:r>
              <a:rPr lang="en-US" dirty="0" err="1" smtClean="0"/>
              <a:t>PaleMoon</a:t>
            </a:r>
            <a:r>
              <a:rPr lang="en-US" dirty="0" smtClean="0"/>
              <a:t>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55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77395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https://hub.docker.com/r/docker/whalesay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i="1" dirty="0" err="1"/>
              <a:t>docker</a:t>
            </a:r>
            <a:r>
              <a:rPr lang="en-US" b="1" i="1" dirty="0"/>
              <a:t> run </a:t>
            </a:r>
            <a:r>
              <a:rPr lang="en-US" b="1" i="1" dirty="0" err="1"/>
              <a:t>docker</a:t>
            </a:r>
            <a:r>
              <a:rPr lang="en-US" b="1" i="1" dirty="0"/>
              <a:t>/</a:t>
            </a:r>
            <a:r>
              <a:rPr lang="en-US" b="1" i="1" dirty="0" err="1"/>
              <a:t>whalesay</a:t>
            </a:r>
            <a:r>
              <a:rPr lang="en-US" b="1" i="1" dirty="0"/>
              <a:t> </a:t>
            </a:r>
            <a:r>
              <a:rPr lang="en-US" b="1" i="1" dirty="0" err="1"/>
              <a:t>cowsay</a:t>
            </a:r>
            <a:r>
              <a:rPr lang="en-US" b="1" i="1" dirty="0"/>
              <a:t> boo</a:t>
            </a:r>
          </a:p>
          <a:p>
            <a:pPr lvl="1"/>
            <a:r>
              <a:rPr lang="en-US" dirty="0"/>
              <a:t>This will install the image “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whalesay</a:t>
            </a:r>
            <a:r>
              <a:rPr lang="en-US" dirty="0"/>
              <a:t>”, and run it with input “</a:t>
            </a:r>
            <a:r>
              <a:rPr lang="en-US" dirty="0" err="1"/>
              <a:t>cowsay</a:t>
            </a:r>
            <a:r>
              <a:rPr lang="en-US" dirty="0"/>
              <a:t> boo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First time you run it, the “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whalesay</a:t>
            </a:r>
            <a:r>
              <a:rPr lang="en-US" dirty="0" smtClean="0"/>
              <a:t>” image will be downloaded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99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59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690688"/>
            <a:ext cx="11569148" cy="505466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Extend existing images to run the applications you develop</a:t>
            </a:r>
          </a:p>
          <a:p>
            <a:r>
              <a:rPr lang="en-US" dirty="0"/>
              <a:t>Just need to create a text file called “</a:t>
            </a:r>
            <a:r>
              <a:rPr lang="en-US" dirty="0" err="1"/>
              <a:t>Dockerfile</a:t>
            </a:r>
            <a:r>
              <a:rPr lang="en-US" dirty="0"/>
              <a:t>”</a:t>
            </a:r>
          </a:p>
          <a:p>
            <a:r>
              <a:rPr lang="en-US" b="1" dirty="0" smtClean="0"/>
              <a:t>FROM</a:t>
            </a:r>
            <a:r>
              <a:rPr lang="en-US" b="1" dirty="0"/>
              <a:t>:</a:t>
            </a:r>
            <a:r>
              <a:rPr lang="en-US" dirty="0"/>
              <a:t> specify the base OS image</a:t>
            </a:r>
          </a:p>
          <a:p>
            <a:r>
              <a:rPr lang="en-US" b="1" dirty="0"/>
              <a:t>RUN</a:t>
            </a:r>
            <a:r>
              <a:rPr lang="en-US" dirty="0"/>
              <a:t>: execute commands in the virtual OS to set it up, like installing programs or create files/directories</a:t>
            </a:r>
          </a:p>
          <a:p>
            <a:r>
              <a:rPr lang="en-US" b="1" dirty="0"/>
              <a:t>CMD</a:t>
            </a:r>
            <a:r>
              <a:rPr lang="en-US" dirty="0"/>
              <a:t>: the actual command for your </a:t>
            </a:r>
            <a:r>
              <a:rPr lang="en-US" dirty="0" smtClean="0"/>
              <a:t>application</a:t>
            </a:r>
          </a:p>
          <a:p>
            <a:r>
              <a:rPr lang="en-US" b="1" dirty="0"/>
              <a:t>ENV</a:t>
            </a:r>
            <a:r>
              <a:rPr lang="en-US" dirty="0"/>
              <a:t>: define an environment variable</a:t>
            </a:r>
          </a:p>
          <a:p>
            <a:r>
              <a:rPr lang="en-US" b="1" dirty="0"/>
              <a:t>ADD</a:t>
            </a:r>
            <a:r>
              <a:rPr lang="en-US" dirty="0"/>
              <a:t>: take a file X from your hard-disk, and copy it over to the Docker image at the given path Y</a:t>
            </a:r>
          </a:p>
          <a:p>
            <a:pPr lvl="1"/>
            <a:r>
              <a:rPr lang="en-US" dirty="0"/>
              <a:t>When Docker image runs, it can access X at path Y, even when you deploy the image on a remote server</a:t>
            </a:r>
          </a:p>
          <a:p>
            <a:r>
              <a:rPr lang="en-US" b="1" dirty="0"/>
              <a:t>WORKDIR</a:t>
            </a:r>
            <a:r>
              <a:rPr lang="en-US" dirty="0"/>
              <a:t>: specify the working directory for the executed commands</a:t>
            </a:r>
          </a:p>
          <a:p>
            <a:pPr lvl="1"/>
            <a:r>
              <a:rPr lang="en-US" dirty="0"/>
              <a:t>Think about it like doing “cd” to that folder, so all commands/files are relative to that folder, and you do not need to specify full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b="1" dirty="0"/>
              <a:t>#</a:t>
            </a:r>
            <a:r>
              <a:rPr lang="en-US" dirty="0"/>
              <a:t> are </a:t>
            </a:r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50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318052"/>
            <a:ext cx="11623921" cy="3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2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94435" cy="4932984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docker</a:t>
            </a:r>
            <a:r>
              <a:rPr lang="en-US" b="1" i="1" dirty="0"/>
              <a:t> build -t &lt;name&gt; .</a:t>
            </a:r>
          </a:p>
          <a:p>
            <a:pPr lvl="1"/>
            <a:r>
              <a:rPr lang="en-US" dirty="0"/>
              <a:t>Create an image with name &lt;name&gt;, from the </a:t>
            </a:r>
            <a:r>
              <a:rPr lang="en-US" dirty="0" err="1"/>
              <a:t>Dockerfile</a:t>
            </a:r>
            <a:r>
              <a:rPr lang="en-US" dirty="0"/>
              <a:t> in the current “.” folder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run &lt;name&gt;</a:t>
            </a:r>
          </a:p>
          <a:p>
            <a:pPr lvl="1"/>
            <a:r>
              <a:rPr lang="en-US" dirty="0"/>
              <a:t>Run the give image</a:t>
            </a:r>
          </a:p>
          <a:p>
            <a:r>
              <a:rPr lang="en-US" b="1" dirty="0" err="1"/>
              <a:t>docker</a:t>
            </a:r>
            <a:r>
              <a:rPr lang="en-US" b="1" dirty="0"/>
              <a:t> </a:t>
            </a:r>
            <a:r>
              <a:rPr lang="en-US" b="1" dirty="0" err="1"/>
              <a:t>ps</a:t>
            </a:r>
            <a:endParaRPr lang="en-US" b="1" dirty="0"/>
          </a:p>
          <a:p>
            <a:pPr lvl="1"/>
            <a:r>
              <a:rPr lang="en-US" dirty="0"/>
              <a:t>Show running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stop &lt;id&gt;</a:t>
            </a:r>
          </a:p>
          <a:p>
            <a:pPr lvl="1"/>
            <a:r>
              <a:rPr lang="en-US" dirty="0"/>
              <a:t>Stop the given running image. Note: an image can be run in several instances, with different </a:t>
            </a:r>
            <a:r>
              <a:rPr lang="en-US" dirty="0" smtClean="0"/>
              <a:t>ids</a:t>
            </a:r>
          </a:p>
          <a:p>
            <a:r>
              <a:rPr lang="en-US" dirty="0" smtClean="0"/>
              <a:t>In IntelliJ, you can also install “Docker integration” plugin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55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4"/>
            <a:ext cx="11820939" cy="4853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 is quite portable… for monolithic Java servers (</a:t>
            </a:r>
            <a:r>
              <a:rPr lang="en-US" dirty="0" err="1" smtClean="0"/>
              <a:t>ie</a:t>
            </a:r>
            <a:r>
              <a:rPr lang="en-US" dirty="0" smtClean="0"/>
              <a:t> single applications), using Docker is not critical (compared to other languages/frameworks…)</a:t>
            </a:r>
          </a:p>
          <a:p>
            <a:r>
              <a:rPr lang="en-US" dirty="0" smtClean="0"/>
              <a:t>But it simplify starting JEE Containers</a:t>
            </a:r>
          </a:p>
          <a:p>
            <a:r>
              <a:rPr lang="en-US" dirty="0" smtClean="0"/>
              <a:t>We will also use it for databases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Postgres</a:t>
            </a:r>
            <a:r>
              <a:rPr lang="en-US" dirty="0" smtClean="0"/>
              <a:t>) and browsers (</a:t>
            </a:r>
            <a:r>
              <a:rPr lang="en-US" dirty="0" err="1" smtClean="0"/>
              <a:t>eg</a:t>
            </a:r>
            <a:r>
              <a:rPr lang="en-US" dirty="0" smtClean="0"/>
              <a:t> Chrome) for testing (</a:t>
            </a:r>
            <a:r>
              <a:rPr lang="en-US" dirty="0" err="1" smtClean="0"/>
              <a:t>ie</a:t>
            </a:r>
            <a:r>
              <a:rPr lang="en-US" dirty="0" smtClean="0"/>
              <a:t> Selenium) </a:t>
            </a:r>
          </a:p>
          <a:p>
            <a:r>
              <a:rPr lang="en-US" dirty="0" smtClean="0"/>
              <a:t>Docker will be critical in Enterprise 2, when dealing with </a:t>
            </a:r>
            <a:r>
              <a:rPr lang="en-US" dirty="0" err="1" smtClean="0"/>
              <a:t>microservices</a:t>
            </a:r>
            <a:r>
              <a:rPr lang="en-US" dirty="0" smtClean="0"/>
              <a:t> (where we will need to orchestrate many applications…)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/base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/examples</a:t>
            </a:r>
            <a:endParaRPr lang="en-US" b="1" dirty="0"/>
          </a:p>
          <a:p>
            <a:r>
              <a:rPr lang="en-US" dirty="0" smtClean="0"/>
              <a:t>Exercises for Lesson 07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30" y="-1143001"/>
            <a:ext cx="3533320" cy="7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85725"/>
            <a:ext cx="554355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</a:t>
            </a:r>
            <a:r>
              <a:rPr lang="en-US" dirty="0" smtClean="0"/>
              <a:t>System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4"/>
            <a:ext cx="11661913" cy="4803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you type “</a:t>
            </a:r>
            <a:r>
              <a:rPr lang="en-US" i="1" u="sng" dirty="0" smtClean="0"/>
              <a:t>www.google.com</a:t>
            </a:r>
            <a:r>
              <a:rPr lang="en-US" dirty="0" smtClean="0"/>
              <a:t>” in your browser, how does it now which machine to “connect” to?</a:t>
            </a:r>
          </a:p>
          <a:p>
            <a:r>
              <a:rPr lang="en-US" dirty="0" smtClean="0"/>
              <a:t>Internet connections are based on IP addresses</a:t>
            </a:r>
          </a:p>
          <a:p>
            <a:pPr lvl="1"/>
            <a:r>
              <a:rPr lang="en-US" dirty="0" smtClean="0"/>
              <a:t>A 32 bit number, usually represented with 0-255 octets</a:t>
            </a:r>
          </a:p>
          <a:p>
            <a:pPr lvl="2"/>
            <a:r>
              <a:rPr lang="en-US" dirty="0" smtClean="0"/>
              <a:t> 74.125.131.103   for </a:t>
            </a:r>
            <a:r>
              <a:rPr lang="en-US" dirty="0" smtClean="0">
                <a:hlinkClick r:id="rId2"/>
              </a:rPr>
              <a:t>www.google.com</a:t>
            </a:r>
            <a:endParaRPr lang="en-US" dirty="0" smtClean="0"/>
          </a:p>
          <a:p>
            <a:pPr lvl="1"/>
            <a:r>
              <a:rPr lang="en-US" dirty="0" smtClean="0"/>
              <a:t>IPv4 is most currently used. IPv6 is </a:t>
            </a:r>
            <a:r>
              <a:rPr lang="en-US" dirty="0" err="1" smtClean="0"/>
              <a:t>sloooowly</a:t>
            </a:r>
            <a:r>
              <a:rPr lang="en-US" dirty="0" smtClean="0"/>
              <a:t> replacing it</a:t>
            </a:r>
          </a:p>
          <a:p>
            <a:r>
              <a:rPr lang="en-US" dirty="0" smtClean="0"/>
              <a:t>To make the translation from “</a:t>
            </a:r>
            <a:r>
              <a:rPr lang="en-US" i="1" dirty="0" smtClean="0"/>
              <a:t>www.google.com</a:t>
            </a:r>
            <a:r>
              <a:rPr lang="en-US" dirty="0" smtClean="0"/>
              <a:t>” to 74.125.131.103, your machine needs to contact a DNS server</a:t>
            </a:r>
          </a:p>
          <a:p>
            <a:r>
              <a:rPr lang="en-US" dirty="0" smtClean="0"/>
              <a:t>Discovery handled by the operating system (OS): either hardcoded known host (DNS roots) or broadcast on local network to get reply from your ISP (Internet Service Provider)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2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8610</TotalTime>
  <Words>3500</Words>
  <Application>Microsoft Macintosh PowerPoint</Application>
  <PresentationFormat>Widescreen</PresentationFormat>
  <Paragraphs>358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Calibri</vt:lpstr>
      <vt:lpstr>Calibri Light</vt:lpstr>
      <vt:lpstr>Courier New</vt:lpstr>
      <vt:lpstr>Arial</vt:lpstr>
      <vt:lpstr>Office Theme</vt:lpstr>
      <vt:lpstr>Enterprise Programmering 1  Lesson 07: JSF and Docker</vt:lpstr>
      <vt:lpstr>Web Applications</vt:lpstr>
      <vt:lpstr>PowerPoint Presentation</vt:lpstr>
      <vt:lpstr>World Wide Web (WWW)</vt:lpstr>
      <vt:lpstr>PowerPoint Presentation</vt:lpstr>
      <vt:lpstr>Many browsers…</vt:lpstr>
      <vt:lpstr>PowerPoint Presentation</vt:lpstr>
      <vt:lpstr>PowerPoint Presentation</vt:lpstr>
      <vt:lpstr>Domain Name System (DNS)</vt:lpstr>
      <vt:lpstr>PowerPoint Presentation</vt:lpstr>
      <vt:lpstr>PowerPoint Presentation</vt:lpstr>
      <vt:lpstr>PowerPoint Presentation</vt:lpstr>
      <vt:lpstr>Ports</vt:lpstr>
      <vt:lpstr>Ports to know</vt:lpstr>
      <vt:lpstr>Ephemeral/Dynamic ports</vt:lpstr>
      <vt:lpstr>Defaults</vt:lpstr>
      <vt:lpstr>Local Networks</vt:lpstr>
      <vt:lpstr>HTTP message</vt:lpstr>
      <vt:lpstr>HTTP Protocol (Brief)</vt:lpstr>
      <vt:lpstr>PowerPoint Presentation</vt:lpstr>
      <vt:lpstr>HTTP Server application</vt:lpstr>
      <vt:lpstr>Old Days Server</vt:lpstr>
      <vt:lpstr>PowerPoint Presentation</vt:lpstr>
      <vt:lpstr>PowerPoint Presentation</vt:lpstr>
      <vt:lpstr>Links to other files</vt:lpstr>
      <vt:lpstr>Cont.</vt:lpstr>
      <vt:lpstr>URL (Uniform Resource Locator)</vt:lpstr>
      <vt:lpstr>Cont.</vt:lpstr>
      <vt:lpstr>URI (Uniform Resource Identifier)</vt:lpstr>
      <vt:lpstr>Dynamic Pages</vt:lpstr>
      <vt:lpstr>PowerPoint Presentation</vt:lpstr>
      <vt:lpstr>Server-Side HTML Rendering</vt:lpstr>
      <vt:lpstr>MVC (Model–view–controller)</vt:lpstr>
      <vt:lpstr>JavaScript</vt:lpstr>
      <vt:lpstr>PowerPoint Presentation</vt:lpstr>
      <vt:lpstr>JavaScript is King on Browser </vt:lpstr>
      <vt:lpstr>AJAX (Asynchronous JavaScript and XML)</vt:lpstr>
      <vt:lpstr>PowerPoint Presentation</vt:lpstr>
      <vt:lpstr>WebSocket</vt:lpstr>
      <vt:lpstr>Frontend Development</vt:lpstr>
      <vt:lpstr>Possible Solution</vt:lpstr>
      <vt:lpstr>REST (Representational State Transfer)</vt:lpstr>
      <vt:lpstr>JavaScript + REST</vt:lpstr>
      <vt:lpstr>Enterprise 1 vs Other Courses</vt:lpstr>
      <vt:lpstr>JSF</vt:lpstr>
      <vt:lpstr>JEE Containers</vt:lpstr>
      <vt:lpstr>PowerPoint Presentation</vt:lpstr>
      <vt:lpstr>PowerPoint Presentation</vt:lpstr>
      <vt:lpstr>JSF: JavaServer Faces</vt:lpstr>
      <vt:lpstr>JSF Template .XHTML example</vt:lpstr>
      <vt:lpstr>PowerPoint Presentation</vt:lpstr>
      <vt:lpstr>Tags</vt:lpstr>
      <vt:lpstr>Namespaces (ns)</vt:lpstr>
      <vt:lpstr>JSF Tags</vt:lpstr>
      <vt:lpstr>Maven Folder Structure</vt:lpstr>
      <vt:lpstr>Docker</vt:lpstr>
      <vt:lpstr>Deploy OS Images </vt:lpstr>
      <vt:lpstr>Docker to the Rescue</vt:lpstr>
      <vt:lpstr>How to Use Docker?</vt:lpstr>
      <vt:lpstr>Docker Examples</vt:lpstr>
      <vt:lpstr>PowerPoint Presentation</vt:lpstr>
      <vt:lpstr>Custom Images </vt:lpstr>
      <vt:lpstr>PowerPoint Presentation</vt:lpstr>
      <vt:lpstr>Docker Commands</vt:lpstr>
      <vt:lpstr>Docker in This Course</vt:lpstr>
      <vt:lpstr>Git Repository Modules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366</cp:revision>
  <cp:lastPrinted>2018-01-15T20:28:34Z</cp:lastPrinted>
  <dcterms:created xsi:type="dcterms:W3CDTF">2017-12-10T14:32:25Z</dcterms:created>
  <dcterms:modified xsi:type="dcterms:W3CDTF">2018-12-26T20:01:50Z</dcterms:modified>
</cp:coreProperties>
</file>